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3"/>
    <p:sldId id="257" r:id="rId4"/>
    <p:sldId id="287" r:id="rId5"/>
    <p:sldId id="288" r:id="rId6"/>
    <p:sldId id="258" r:id="rId7"/>
    <p:sldId id="259" r:id="rId8"/>
    <p:sldId id="260" r:id="rId9"/>
    <p:sldId id="262" r:id="rId10"/>
    <p:sldId id="261" r:id="rId11"/>
    <p:sldId id="266" r:id="rId12"/>
    <p:sldId id="265" r:id="rId13"/>
    <p:sldId id="267" r:id="rId14"/>
    <p:sldId id="263" r:id="rId15"/>
    <p:sldId id="264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92" r:id="rId24"/>
    <p:sldId id="275" r:id="rId25"/>
    <p:sldId id="276" r:id="rId26"/>
    <p:sldId id="277" r:id="rId27"/>
    <p:sldId id="278" r:id="rId28"/>
    <p:sldId id="279" r:id="rId29"/>
    <p:sldId id="280" r:id="rId30"/>
    <p:sldId id="290" r:id="rId31"/>
    <p:sldId id="282" r:id="rId32"/>
    <p:sldId id="291" r:id="rId33"/>
    <p:sldId id="284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938020" y="803275"/>
            <a:ext cx="7024370" cy="1717675"/>
          </a:xfrm>
          <a:prstGeom prst="rect">
            <a:avLst/>
          </a:prstGeom>
        </p:spPr>
        <p:txBody>
          <a:bodyPr>
            <a:noAutofit/>
          </a:bodyPr>
          <a:p>
            <a:pPr marL="0" indent="0" algn="ctr">
              <a:spcBef>
                <a:spcPct val="0"/>
              </a:spcBef>
              <a:spcAft>
                <a:spcPts val="800"/>
              </a:spcAft>
            </a:pPr>
            <a:r>
              <a:rPr sz="4800" b="0" i="0">
                <a:solidFill>
                  <a:schemeClr val="accent6">
                    <a:lumMod val="50000"/>
                  </a:schemeClr>
                </a:solidFill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</a:rPr>
              <a:t>NextGen Healthcare Analytics using Delta Lake</a:t>
            </a:r>
            <a:endParaRPr sz="4800" b="0" i="0">
              <a:solidFill>
                <a:schemeClr val="accent6">
                  <a:lumMod val="50000"/>
                </a:schemeClr>
              </a:solidFill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980440" y="2698750"/>
            <a:ext cx="10334625" cy="68961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ctr"/>
            <a:r>
              <a:rPr lang="en-IN" sz="2000" b="0" i="0">
                <a:solidFill>
                  <a:schemeClr val="tx1"/>
                </a:solidFill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</a:rPr>
              <a:t>A </a:t>
            </a:r>
            <a:r>
              <a:rPr sz="2000" b="0" i="0">
                <a:solidFill>
                  <a:schemeClr val="tx1"/>
                </a:solidFill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</a:rPr>
              <a:t>End-to-End Healthcare FHIR Data Engineering &amp;</a:t>
            </a:r>
            <a:r>
              <a:rPr lang="en-IN" sz="2000" b="0" i="0">
                <a:solidFill>
                  <a:schemeClr val="tx1"/>
                </a:solidFill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</a:rPr>
              <a:t> </a:t>
            </a:r>
            <a:r>
              <a:rPr sz="2000" b="0" i="0">
                <a:solidFill>
                  <a:schemeClr val="tx1"/>
                </a:solidFill>
                <a:latin typeface="Times New Roman" panose="02020603050405020304" charset="0"/>
                <a:ea typeface="Segoe Print" panose="02000600000000000000" charset="0"/>
                <a:cs typeface="Times New Roman" panose="02020603050405020304" charset="0"/>
              </a:rPr>
              <a:t>Analytics using Databricks Lakehouse</a:t>
            </a:r>
            <a:endParaRPr sz="2000" b="0" i="0">
              <a:solidFill>
                <a:schemeClr val="tx1"/>
              </a:solidFill>
              <a:latin typeface="Times New Roman" panose="02020603050405020304" charset="0"/>
              <a:ea typeface="Segoe Print" panose="02000600000000000000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966720" y="3565525"/>
            <a:ext cx="8986520" cy="3149600"/>
          </a:xfrm>
          <a:prstGeom prst="rect">
            <a:avLst/>
          </a:prstGeom>
        </p:spPr>
        <p:txBody>
          <a:bodyPr wrap="square">
            <a:noAutofit/>
          </a:bodyPr>
          <a:p>
            <a:pPr indent="0">
              <a:buFont typeface="+mj-lt"/>
              <a:buNone/>
            </a:pPr>
            <a:r>
              <a:rPr lang="en-IN" altLang="en-US" sz="2200" b="1" i="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Team Members : </a:t>
            </a:r>
            <a:endParaRPr lang="en-IN" altLang="en-US" sz="2200" b="1" i="0">
              <a:solidFill>
                <a:schemeClr val="accent5">
                  <a:lumMod val="75000"/>
                </a:schemeClr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  <a:p>
            <a:pPr indent="0">
              <a:buFont typeface="+mj-lt"/>
              <a:buNone/>
            </a:pPr>
            <a:endParaRPr lang="en-US" altLang="en-US" sz="2200" b="1" i="0">
              <a:solidFill>
                <a:schemeClr val="tx1"/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Data Ingestion Engineers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 -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Mohanasharan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K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 &amp; 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Jothilingam D</a:t>
            </a:r>
            <a:endParaRPr lang="en-US" altLang="en-US" sz="2200" b="1" i="0">
              <a:solidFill>
                <a:schemeClr val="tx1"/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US" sz="2200" b="1" i="0">
              <a:solidFill>
                <a:schemeClr val="tx1"/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Transformation Engineers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 -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Sathyajith R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 &amp;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Angad Kumar</a:t>
            </a:r>
            <a:endParaRPr lang="en-US" altLang="en-US" sz="2200" b="1" i="0">
              <a:solidFill>
                <a:schemeClr val="tx1"/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US" sz="2200" b="1" i="0">
              <a:solidFill>
                <a:schemeClr val="tx1"/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ML Engineers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 -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Thiruvengadam K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 &amp;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Alagu Meenakshi</a:t>
            </a:r>
            <a:endParaRPr lang="en-US" altLang="en-US" sz="2200" b="1" i="0">
              <a:solidFill>
                <a:schemeClr val="tx1"/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en-US" sz="2200" b="1" i="0">
              <a:solidFill>
                <a:schemeClr val="tx1"/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Dashboard &amp; Documentation Engineers 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-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Devesh Raaj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 &amp;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Sakt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h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i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 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Ar</a:t>
            </a:r>
            <a:r>
              <a:rPr lang="en-IN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a</a:t>
            </a:r>
            <a:r>
              <a:rPr lang="en-US" altLang="en-US" sz="2200" b="1" i="0">
                <a:solidFill>
                  <a:schemeClr val="tx1"/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vind</a:t>
            </a:r>
            <a:endParaRPr lang="en-US" altLang="en-US" sz="2200" b="1" i="0">
              <a:solidFill>
                <a:schemeClr val="tx1"/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 b="1">
                <a:solidFill>
                  <a:schemeClr val="accent6">
                    <a:lumMod val="90000"/>
                  </a:schemeClr>
                </a:solidFill>
              </a:rPr>
              <a:t>Sanity Check (Raw Files)</a:t>
            </a:r>
            <a:endParaRPr lang="en-US" altLang="en-US" b="1">
              <a:solidFill>
                <a:schemeClr val="accent6">
                  <a:lumMod val="9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US"/>
              <a:t>Raw Data Sanity Validation</a:t>
            </a:r>
            <a:endParaRPr lang="en-US" altLang="en-US"/>
          </a:p>
          <a:p>
            <a:pPr marL="914400" lvl="2" indent="0">
              <a:buNone/>
            </a:pP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r>
              <a:rPr lang="en-US" altLang="en-US"/>
              <a:t>Verified JSON file count</a:t>
            </a: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r>
              <a:rPr lang="en-US" altLang="en-US"/>
              <a:t>Confirmed one patient per file</a:t>
            </a: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r>
              <a:rPr lang="en-US" altLang="en-US"/>
              <a:t>FHIR Bundles exploded into individual resources</a:t>
            </a: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r>
              <a:rPr lang="en-US" altLang="en-US"/>
              <a:t>Resource types identified (Patient, Encounter, Condition, etc.)</a:t>
            </a: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r>
              <a:rPr lang="en-US" altLang="en-US"/>
              <a:t>Stored as Delta Bronze views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5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 b="1"/>
              <a:t>Verify files inside the Volume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Bronze Layer – </a:t>
            </a:r>
            <a:r>
              <a:rPr lang="en-IN" altLang="en-US"/>
              <a:t>We verifing the loaded json files : </a:t>
            </a:r>
            <a:endParaRPr lang="en-US" altLang="en-US"/>
          </a:p>
          <a:p>
            <a:pPr lvl="2"/>
            <a:endParaRPr lang="en-US" altLang="en-US"/>
          </a:p>
          <a:p>
            <a:pPr lvl="2"/>
            <a:r>
              <a:rPr lang="en-US" altLang="en-US"/>
              <a:t>Created Bronze exploded views</a:t>
            </a:r>
            <a:endParaRPr lang="en-US" altLang="en-US"/>
          </a:p>
          <a:p>
            <a:pPr lvl="2"/>
            <a:endParaRPr lang="en-US" altLang="en-US"/>
          </a:p>
          <a:p>
            <a:pPr lvl="2"/>
            <a:r>
              <a:rPr lang="en-US" altLang="en-US"/>
              <a:t>Enabled SQL and PySpark access</a:t>
            </a:r>
            <a:endParaRPr lang="en-US" altLang="en-US"/>
          </a:p>
          <a:p>
            <a:pPr lvl="2"/>
            <a:endParaRPr lang="en-US" altLang="en-US"/>
          </a:p>
          <a:p>
            <a:pPr lvl="2"/>
            <a:r>
              <a:rPr lang="en-US" altLang="en-US"/>
              <a:t>Foundation for Silver transformation</a:t>
            </a:r>
            <a:endParaRPr lang="en-US" altLang="en-US"/>
          </a:p>
          <a:p>
            <a:pPr lvl="2"/>
            <a:endParaRPr lang="en-US" altLang="en-US"/>
          </a:p>
          <a:p>
            <a:pPr lvl="2"/>
            <a:r>
              <a:rPr lang="en-IN" altLang="en-US"/>
              <a:t>The JSON files are in the form of Bundle</a:t>
            </a:r>
            <a:endParaRPr lang="en-I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5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 b="1"/>
              <a:t>Bronze View Loading</a:t>
            </a:r>
            <a:endParaRPr lang="en-US" altLang="en-US" b="1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3065" y="1600200"/>
            <a:ext cx="11189335" cy="4526280"/>
          </a:xfrm>
        </p:spPr>
        <p:txBody>
          <a:bodyPr/>
          <a:p>
            <a:r>
              <a:rPr lang="en-IN" altLang="en-US" sz="2800"/>
              <a:t>Loading </a:t>
            </a:r>
            <a:r>
              <a:rPr lang="en-US" altLang="en-US" sz="2800"/>
              <a:t>Bronze Layer</a:t>
            </a:r>
            <a:r>
              <a:rPr lang="en-IN" altLang="en-US" sz="2800"/>
              <a:t> for Tranformation </a:t>
            </a:r>
            <a:r>
              <a:rPr lang="en-US" altLang="en-US" sz="2800"/>
              <a:t> – Resource-Level Views</a:t>
            </a:r>
            <a:r>
              <a:rPr lang="en-IN" altLang="en-US" sz="2800"/>
              <a:t> : </a:t>
            </a:r>
            <a:endParaRPr lang="en-US" altLang="en-US" sz="2800"/>
          </a:p>
          <a:p>
            <a:pPr lvl="2"/>
            <a:endParaRPr lang="en-US" altLang="en-US"/>
          </a:p>
          <a:p>
            <a:pPr lvl="2"/>
            <a:r>
              <a:rPr lang="en-US" altLang="en-US"/>
              <a:t>Created Bronze exploded views</a:t>
            </a:r>
            <a:endParaRPr lang="en-US" altLang="en-US"/>
          </a:p>
          <a:p>
            <a:pPr lvl="2"/>
            <a:endParaRPr lang="en-US" altLang="en-US"/>
          </a:p>
          <a:p>
            <a:pPr lvl="2"/>
            <a:r>
              <a:rPr lang="en-IN" altLang="en-US"/>
              <a:t>Loading the files from bronze table </a:t>
            </a:r>
            <a:endParaRPr lang="en-US" altLang="en-US"/>
          </a:p>
          <a:p>
            <a:pPr lvl="2"/>
            <a:endParaRPr lang="en-US" altLang="en-US"/>
          </a:p>
          <a:p>
            <a:pPr lvl="2"/>
            <a:r>
              <a:rPr lang="en-US" altLang="en-US"/>
              <a:t>Enabled SQL and PySpark access</a:t>
            </a:r>
            <a:endParaRPr lang="en-US" altLang="en-US"/>
          </a:p>
          <a:p>
            <a:pPr lvl="2"/>
            <a:endParaRPr lang="en-US" altLang="en-US"/>
          </a:p>
          <a:p>
            <a:pPr lvl="2"/>
            <a:r>
              <a:rPr lang="en-US" altLang="en-US"/>
              <a:t>Foundation for Silver transformation</a:t>
            </a: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5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Working With </a:t>
            </a:r>
            <a:r>
              <a:rPr lang="en-US" altLang="en-US"/>
              <a:t>Silver</a:t>
            </a:r>
            <a:r>
              <a:rPr lang="en-IN" altLang="en-US"/>
              <a:t> Tables -</a:t>
            </a:r>
            <a:r>
              <a:rPr lang="en-US" altLang="en-US"/>
              <a:t> Patient Table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5063490"/>
          </a:xfrm>
        </p:spPr>
        <p:txBody>
          <a:bodyPr>
            <a:normAutofit fontScale="70000"/>
          </a:bodyPr>
          <a:p>
            <a:r>
              <a:rPr lang="en-IN" altLang="en-US"/>
              <a:t>S</a:t>
            </a:r>
            <a:r>
              <a:rPr lang="en-US" altLang="en-US"/>
              <a:t>ilver Layer – Patient Normalization</a:t>
            </a:r>
            <a:r>
              <a:rPr lang="en-IN" altLang="en-US"/>
              <a:t> : </a:t>
            </a:r>
            <a:endParaRPr lang="en-IN" altLang="en-US"/>
          </a:p>
          <a:p>
            <a:endParaRPr lang="en-IN" alt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Flattened Patient resource</a:t>
            </a:r>
            <a:endParaRPr lang="en-US" altLang="en-US"/>
          </a:p>
          <a:p>
            <a:pPr lvl="1">
              <a:buFont typeface="Arial" panose="020B0604020202020204" pitchFamily="34" charset="0"/>
              <a:buChar char="•"/>
            </a:pPr>
            <a:endParaRPr lang="en-US" alt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Cleaned demographics:</a:t>
            </a: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r>
              <a:rPr lang="en-US" altLang="en-US"/>
              <a:t>Gender</a:t>
            </a: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r>
              <a:rPr lang="en-US" altLang="en-US"/>
              <a:t>Birth date</a:t>
            </a: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r>
              <a:rPr lang="en-US" altLang="en-US"/>
              <a:t>Marital status</a:t>
            </a: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endParaRPr lang="en-US" altLang="en-US"/>
          </a:p>
          <a:p>
            <a:pPr lvl="2">
              <a:buFont typeface="Wingdings" panose="05000000000000000000" charset="0"/>
              <a:buChar char="Ø"/>
            </a:pPr>
            <a:r>
              <a:rPr lang="en-US" altLang="en-US"/>
              <a:t>Address</a:t>
            </a:r>
            <a:endParaRPr lang="en-US" altLang="en-US" sz="2000"/>
          </a:p>
          <a:p>
            <a:pPr lvl="2">
              <a:buFont typeface="Arial" panose="020B0604020202020204" pitchFamily="34" charset="0"/>
              <a:buChar char="•"/>
            </a:pPr>
            <a:endParaRPr lang="en-US" alt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/>
              <a:t>Analytics-ready patient table</a:t>
            </a:r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5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/>
              <a:t>Silver</a:t>
            </a:r>
            <a:r>
              <a:rPr lang="en-IN" altLang="en-US" sz="4000"/>
              <a:t> Table - </a:t>
            </a:r>
            <a:r>
              <a:rPr lang="en-US" altLang="en-US" sz="4000"/>
              <a:t> Immunization / Treatment Table</a:t>
            </a:r>
            <a:endParaRPr lang="en-US" alt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v"/>
            </a:pPr>
            <a:r>
              <a:rPr lang="en-US" altLang="en-US"/>
              <a:t>Extracted treatment-related resources</a:t>
            </a:r>
            <a:endParaRPr lang="en-US" altLang="en-US"/>
          </a:p>
          <a:p>
            <a:pPr>
              <a:buFont typeface="Wingdings" panose="05000000000000000000" charset="0"/>
              <a:buChar char="v"/>
            </a:pPr>
            <a:endParaRPr lang="en-US" altLang="en-US"/>
          </a:p>
          <a:p>
            <a:pPr>
              <a:buFont typeface="Wingdings" panose="05000000000000000000" charset="0"/>
              <a:buChar char="v"/>
            </a:pPr>
            <a:r>
              <a:rPr lang="en-US" altLang="en-US"/>
              <a:t>Linked encounters to treatments</a:t>
            </a:r>
            <a:endParaRPr lang="en-US" altLang="en-US"/>
          </a:p>
          <a:p>
            <a:pPr>
              <a:buFont typeface="Wingdings" panose="05000000000000000000" charset="0"/>
              <a:buChar char="v"/>
            </a:pPr>
            <a:endParaRPr lang="en-US" altLang="en-US"/>
          </a:p>
          <a:p>
            <a:pPr>
              <a:buFont typeface="Wingdings" panose="05000000000000000000" charset="0"/>
              <a:buChar char="v"/>
            </a:pPr>
            <a:r>
              <a:rPr lang="en-US" altLang="en-US"/>
              <a:t>Structured for trend analysis</a:t>
            </a:r>
            <a:endParaRPr lang="en-US" altLang="en-US"/>
          </a:p>
          <a:p>
            <a:pPr>
              <a:buFont typeface="Wingdings" panose="05000000000000000000" charset="0"/>
              <a:buChar char="v"/>
            </a:pPr>
            <a:endParaRPr lang="en-US" altLang="en-US"/>
          </a:p>
          <a:p>
            <a:pPr>
              <a:buFont typeface="Wingdings" panose="05000000000000000000" charset="0"/>
              <a:buChar char="v"/>
            </a:pPr>
            <a:r>
              <a:rPr lang="en-IN" altLang="en-US"/>
              <a:t>Handling the Data-Validation 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5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690" y="116840"/>
            <a:ext cx="4373880" cy="1325880"/>
          </a:xfrm>
        </p:spPr>
        <p:txBody>
          <a:bodyPr>
            <a:normAutofit/>
          </a:bodyPr>
          <a:p>
            <a:r>
              <a:rPr lang="en-US" altLang="en-US" sz="40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Project Overview</a:t>
            </a:r>
            <a:endParaRPr lang="en-US" altLang="en-US" sz="4000" b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510" y="1309370"/>
            <a:ext cx="10753725" cy="142938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 altLang="en-US" sz="2400">
                <a:solidFill>
                  <a:schemeClr val="accent4"/>
                </a:solidFill>
              </a:rPr>
              <a:t>NextGen Healthcare Analytics using Delta Lake is an enterprise-grade Proof of Concept (POC) that demonstrates how complex FHIR (Fast Healthcare Interoperability Resources) JSON data can be ingested, governed, transformed, and analyzed using the Databricks Lakehouse architecture.</a:t>
            </a:r>
            <a:endParaRPr lang="en-US" altLang="en-US" sz="2400">
              <a:solidFill>
                <a:schemeClr val="accent4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78510" y="3848735"/>
            <a:ext cx="9597390" cy="230695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sz="1600"/>
              <a:t>Designed an end-to-end Healthcare Analytics POC using FHIR JSON data</a:t>
            </a:r>
            <a:endParaRPr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600"/>
              <a:t>Implemented Bronze–Silver–Gold Lakehouse architecture</a:t>
            </a:r>
            <a:endParaRPr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600"/>
              <a:t>Processed complex semi-structured healthcare data</a:t>
            </a:r>
            <a:endParaRPr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600"/>
              <a:t>Built analytics-ready datasets for reporting</a:t>
            </a:r>
            <a:endParaRPr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600"/>
              <a:t>Enabled admissions, diagnosis, and treatment trend analysis</a:t>
            </a:r>
            <a:endParaRPr sz="1600"/>
          </a:p>
        </p:txBody>
      </p:sp>
      <p:sp>
        <p:nvSpPr>
          <p:cNvPr id="5" name="Text Box 4"/>
          <p:cNvSpPr txBox="1"/>
          <p:nvPr/>
        </p:nvSpPr>
        <p:spPr>
          <a:xfrm>
            <a:off x="777875" y="3260725"/>
            <a:ext cx="785812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 b="1"/>
              <a:t>Project Objective &amp; Key Outcomes</a:t>
            </a:r>
            <a:r>
              <a:rPr lang="en-IN" sz="2400" b="1"/>
              <a:t> : </a:t>
            </a:r>
            <a:endParaRPr lang="en-IN" sz="24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55" y="274955"/>
            <a:ext cx="11691620" cy="1143000"/>
          </a:xfrm>
        </p:spPr>
        <p:txBody>
          <a:bodyPr/>
          <a:p>
            <a:r>
              <a:rPr lang="en-US" altLang="en-US"/>
              <a:t>Gold Layer</a:t>
            </a:r>
            <a:r>
              <a:rPr lang="en-IN" altLang="en-US"/>
              <a:t> Workings</a:t>
            </a:r>
            <a:r>
              <a:rPr lang="en-US" altLang="en-US"/>
              <a:t> – Diagnosis Breakdown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v"/>
            </a:pPr>
            <a:r>
              <a:rPr lang="en-US" altLang="en-US"/>
              <a:t>Aggregated diagnosis counts</a:t>
            </a:r>
            <a:endParaRPr lang="en-US" altLang="en-US"/>
          </a:p>
          <a:p>
            <a:pPr>
              <a:buFont typeface="Wingdings" panose="05000000000000000000" charset="0"/>
              <a:buChar char="v"/>
            </a:pPr>
            <a:endParaRPr lang="en-US" altLang="en-US"/>
          </a:p>
          <a:p>
            <a:pPr>
              <a:buFont typeface="Wingdings" panose="05000000000000000000" charset="0"/>
              <a:buChar char="v"/>
            </a:pPr>
            <a:r>
              <a:rPr lang="en-US" altLang="en-US"/>
              <a:t>Disease-wise patient distribution</a:t>
            </a:r>
            <a:endParaRPr lang="en-US" altLang="en-US"/>
          </a:p>
          <a:p>
            <a:pPr>
              <a:buFont typeface="Wingdings" panose="05000000000000000000" charset="0"/>
              <a:buChar char="v"/>
            </a:pPr>
            <a:endParaRPr lang="en-US" altLang="en-US"/>
          </a:p>
          <a:p>
            <a:pPr>
              <a:buFont typeface="Wingdings" panose="05000000000000000000" charset="0"/>
              <a:buChar char="v"/>
            </a:pPr>
            <a:r>
              <a:rPr lang="en-US" altLang="en-US"/>
              <a:t>Time-based diagnosis analysis</a:t>
            </a:r>
            <a:endParaRPr lang="en-US" altLang="en-US"/>
          </a:p>
          <a:p>
            <a:pPr>
              <a:buFont typeface="Wingdings" panose="05000000000000000000" charset="0"/>
              <a:buChar char="v"/>
            </a:pPr>
            <a:endParaRPr lang="en-US" altLang="en-US"/>
          </a:p>
          <a:p>
            <a:pPr>
              <a:buFont typeface="Wingdings" panose="05000000000000000000" charset="0"/>
              <a:buChar char="v"/>
            </a:pPr>
            <a:r>
              <a:rPr lang="en-IN" altLang="en-US"/>
              <a:t>Procedure selection for Patient disorders</a:t>
            </a:r>
            <a:endParaRPr lang="en-US" altLang="en-US"/>
          </a:p>
          <a:p>
            <a:pPr>
              <a:buFont typeface="Wingdings" panose="05000000000000000000" charset="0"/>
              <a:buChar char="v"/>
            </a:pPr>
            <a:endParaRPr lang="en-US" altLang="en-US"/>
          </a:p>
          <a:p>
            <a:pPr>
              <a:buFont typeface="Wingdings" panose="05000000000000000000" charset="0"/>
              <a:buChar char="v"/>
            </a:pPr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6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030"/>
            <a:ext cx="5915660" cy="3316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95" y="113030"/>
            <a:ext cx="6198235" cy="3316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2665"/>
            <a:ext cx="5915660" cy="328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660" y="3542665"/>
            <a:ext cx="6198870" cy="32886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Gold Layer – Patient Admissions Fact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 altLang="en-US"/>
              <a:t>One row = one encounter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Metrics supported</a:t>
            </a:r>
            <a:r>
              <a:rPr lang="en-IN" altLang="en-US"/>
              <a:t> </a:t>
            </a:r>
            <a:r>
              <a:rPr lang="en-US" altLang="en-US"/>
              <a:t>:</a:t>
            </a:r>
            <a:endParaRPr lang="en-US" altLang="en-US"/>
          </a:p>
          <a:p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>
                <a:sym typeface="+mn-ea"/>
              </a:rPr>
              <a:t>Admission count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>
                <a:sym typeface="+mn-ea"/>
              </a:rPr>
              <a:t>Length of stay (LOS)</a:t>
            </a: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endParaRPr lang="en-US" altLang="en-US"/>
          </a:p>
          <a:p>
            <a:pPr lvl="1">
              <a:buFont typeface="Wingdings" panose="05000000000000000000" charset="0"/>
              <a:buChar char="ü"/>
            </a:pPr>
            <a:r>
              <a:rPr lang="en-US" altLang="en-US">
                <a:sym typeface="+mn-ea"/>
              </a:rPr>
              <a:t>Admission type</a:t>
            </a:r>
            <a:endParaRPr lang="en-US" altLang="en-US"/>
          </a:p>
          <a:p>
            <a:pPr lvl="1"/>
            <a:endParaRPr lang="en-US" altLang="en-US"/>
          </a:p>
          <a:p>
            <a:r>
              <a:rPr lang="en-US" altLang="en-US"/>
              <a:t>Optimized for dashboards</a:t>
            </a: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6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/>
              <a:t>Creating Dashboard - </a:t>
            </a:r>
            <a:r>
              <a:rPr lang="en-US" altLang="en-US"/>
              <a:t>Patient Admissions 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US"/>
              <a:t>Dashboard 1 – Patient Admissions</a:t>
            </a:r>
            <a:r>
              <a:rPr lang="en-IN" altLang="en-US"/>
              <a:t> :</a:t>
            </a:r>
            <a:endParaRPr lang="en-IN" altLang="en-US"/>
          </a:p>
          <a:p>
            <a:endParaRPr lang="en-IN" altLang="en-US"/>
          </a:p>
          <a:p>
            <a:pPr lvl="1">
              <a:buFont typeface="Wingdings" panose="05000000000000000000" charset="0"/>
              <a:buChar char="§"/>
            </a:pPr>
            <a:r>
              <a:rPr lang="en-IN" altLang="en-US" sz="2400"/>
              <a:t> </a:t>
            </a:r>
            <a:r>
              <a:rPr lang="en-US" altLang="en-US">
                <a:sym typeface="+mn-ea"/>
              </a:rPr>
              <a:t>Admissions over time</a:t>
            </a:r>
            <a:endParaRPr lang="en-US" altLang="en-US"/>
          </a:p>
          <a:p>
            <a:pPr lvl="1">
              <a:buFont typeface="Wingdings" panose="05000000000000000000" charset="0"/>
              <a:buChar char="§"/>
            </a:pPr>
            <a:endParaRPr lang="en-US" altLang="en-US"/>
          </a:p>
          <a:p>
            <a:pPr lvl="1">
              <a:buFont typeface="Wingdings" panose="05000000000000000000" charset="0"/>
              <a:buChar char="§"/>
            </a:pPr>
            <a:r>
              <a:rPr lang="en-US" altLang="en-US">
                <a:sym typeface="+mn-ea"/>
              </a:rPr>
              <a:t>Admission type analysis</a:t>
            </a:r>
            <a:endParaRPr lang="en-US" altLang="en-US"/>
          </a:p>
          <a:p>
            <a:pPr lvl="1">
              <a:buFont typeface="Wingdings" panose="05000000000000000000" charset="0"/>
              <a:buChar char="§"/>
            </a:pPr>
            <a:endParaRPr lang="en-US" altLang="en-US"/>
          </a:p>
          <a:p>
            <a:pPr lvl="1">
              <a:buFont typeface="Wingdings" panose="05000000000000000000" charset="0"/>
              <a:buChar char="§"/>
            </a:pPr>
            <a:r>
              <a:rPr lang="en-US" altLang="en-US">
                <a:sym typeface="+mn-ea"/>
              </a:rPr>
              <a:t>Length of stay metrics</a:t>
            </a:r>
            <a:endParaRPr lang="en-US" altLang="en-US"/>
          </a:p>
          <a:p>
            <a:pPr lvl="1">
              <a:buFont typeface="Wingdings" panose="05000000000000000000" charset="0"/>
              <a:buChar char="§"/>
            </a:pPr>
            <a:endParaRPr lang="en-US" altLang="en-US"/>
          </a:p>
          <a:p>
            <a:pPr lvl="1">
              <a:buFont typeface="Wingdings" panose="05000000000000000000" charset="0"/>
              <a:buChar char="§"/>
            </a:pPr>
            <a:r>
              <a:rPr lang="en-US" altLang="en-US">
                <a:sym typeface="+mn-ea"/>
              </a:rPr>
              <a:t>Operational insights</a:t>
            </a:r>
            <a:endParaRPr lang="en-US" altLang="en-US"/>
          </a:p>
          <a:p>
            <a:pPr lvl="1"/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6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/>
              <a:t>Building Dashboard for Delivarables 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5555"/>
            <a:ext cx="10515600" cy="5396230"/>
          </a:xfrm>
        </p:spPr>
        <p:txBody>
          <a:bodyPr>
            <a:normAutofit lnSpcReduction="10000"/>
          </a:bodyPr>
          <a:p>
            <a:pPr>
              <a:buFont typeface="Wingdings" panose="05000000000000000000" charset="0"/>
              <a:buChar char="Ø"/>
            </a:pPr>
            <a:r>
              <a:rPr lang="en-US" altLang="en-US"/>
              <a:t>Patient Admissions Dashboard</a:t>
            </a:r>
            <a:endParaRPr lang="en-US" altLang="en-US"/>
          </a:p>
          <a:p>
            <a:pPr lvl="1">
              <a:buFont typeface="Wingdings" panose="05000000000000000000" charset="0"/>
              <a:buChar char="Ø"/>
            </a:pPr>
            <a:endParaRPr lang="en-US" altLang="en-US" sz="2400"/>
          </a:p>
          <a:p>
            <a:pPr lvl="1">
              <a:buFont typeface="Wingdings" panose="05000000000000000000" charset="0"/>
              <a:buChar char="Ø"/>
            </a:pPr>
            <a:r>
              <a:rPr lang="en-US" altLang="en-US" sz="2000"/>
              <a:t>Who is coming in, when, and how often</a:t>
            </a:r>
            <a:r>
              <a:rPr lang="en-IN" altLang="en-US" sz="2000"/>
              <a:t> ?</a:t>
            </a:r>
            <a:endParaRPr lang="en-US" altLang="en-US" sz="2000"/>
          </a:p>
          <a:p>
            <a:pPr>
              <a:buFont typeface="Wingdings" panose="05000000000000000000" charset="0"/>
              <a:buChar char="Ø"/>
            </a:pPr>
            <a:endParaRPr lang="en-US" altLang="en-US"/>
          </a:p>
          <a:p>
            <a:pPr>
              <a:buFont typeface="Wingdings" panose="05000000000000000000" charset="0"/>
              <a:buChar char="Ø"/>
            </a:pPr>
            <a:r>
              <a:rPr lang="en-US" altLang="en-US"/>
              <a:t>Diagnosis Breakdown Dashboard</a:t>
            </a:r>
            <a:endParaRPr lang="en-US" altLang="en-US"/>
          </a:p>
          <a:p>
            <a:pPr>
              <a:buFont typeface="Wingdings" panose="05000000000000000000" charset="0"/>
              <a:buChar char="Ø"/>
            </a:pPr>
            <a:endParaRPr lang="en-US" altLang="en-US"/>
          </a:p>
          <a:p>
            <a:pPr lvl="1">
              <a:buFont typeface="Wingdings" panose="05000000000000000000" charset="0"/>
              <a:buChar char="Ø"/>
            </a:pPr>
            <a:r>
              <a:rPr lang="en-US" altLang="en-US" sz="2000"/>
              <a:t>What are patients being treated for</a:t>
            </a:r>
            <a:r>
              <a:rPr lang="en-IN" altLang="en-US" sz="2000"/>
              <a:t> ?</a:t>
            </a:r>
            <a:endParaRPr lang="en-US" altLang="en-US" sz="2000"/>
          </a:p>
          <a:p>
            <a:pPr marL="0" indent="0">
              <a:buFont typeface="Wingdings" panose="05000000000000000000" charset="0"/>
              <a:buNone/>
            </a:pPr>
            <a:endParaRPr lang="en-US" altLang="en-US"/>
          </a:p>
          <a:p>
            <a:pPr>
              <a:buFont typeface="Wingdings" panose="05000000000000000000" charset="0"/>
              <a:buChar char="Ø"/>
            </a:pPr>
            <a:r>
              <a:rPr lang="en-US" altLang="en-US"/>
              <a:t>Treatment Trends Dashboard</a:t>
            </a:r>
            <a:endParaRPr lang="en-US" altLang="en-US"/>
          </a:p>
          <a:p>
            <a:pPr>
              <a:buFont typeface="Wingdings" panose="05000000000000000000" charset="0"/>
              <a:buChar char="Ø"/>
            </a:pPr>
            <a:endParaRPr lang="en-US" altLang="en-US"/>
          </a:p>
          <a:p>
            <a:pPr lvl="1">
              <a:buFont typeface="Wingdings" panose="05000000000000000000" charset="0"/>
              <a:buChar char="Ø"/>
            </a:pPr>
            <a:r>
              <a:rPr lang="en-US" altLang="en-US" sz="2000"/>
              <a:t>What treatments, procedures, and medications are being used?”</a:t>
            </a:r>
            <a:endParaRPr lang="en-US" altLang="en-US"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77800"/>
            <a:ext cx="12191365" cy="66802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0825" y="0"/>
            <a:ext cx="346329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b="1" i="0">
                <a:solidFill>
                  <a:schemeClr val="accent5">
                    <a:lumMod val="50000"/>
                  </a:schemeClr>
                </a:solidFill>
                <a:latin typeface="Calibri" panose="020F0502020204030204" charset="0"/>
                <a:ea typeface="Segoe Print" panose="02000600000000000000" charset="0"/>
                <a:cs typeface="Calibri" panose="020F0502020204030204" charset="0"/>
              </a:rPr>
              <a:t>Patient Admissions Dashboard</a:t>
            </a:r>
            <a:endParaRPr b="1" i="0">
              <a:solidFill>
                <a:schemeClr val="accent5">
                  <a:lumMod val="50000"/>
                </a:schemeClr>
              </a:solidFill>
              <a:latin typeface="Calibri" panose="020F0502020204030204" charset="0"/>
              <a:ea typeface="Segoe Print" panose="02000600000000000000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6680"/>
            <a:ext cx="12170410" cy="66440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0"/>
            <a:ext cx="105937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0"/>
            <a:ext cx="105937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5425" y="0"/>
            <a:ext cx="124174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85" y="274955"/>
            <a:ext cx="11118215" cy="1143000"/>
          </a:xfrm>
        </p:spPr>
        <p:txBody>
          <a:bodyPr/>
          <a:p>
            <a:pPr algn="ctr"/>
            <a:r>
              <a:rPr lang="en-US" altLang="en-US" b="1"/>
              <a:t>Databricks Workspace–Project Structure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buFont typeface="Arial" panose="020B0604020202020204" pitchFamily="34" charset="0"/>
              <a:buChar char="•"/>
            </a:pPr>
            <a:r>
              <a:rPr lang="en-IN" altLang="en-US" sz="1900"/>
              <a:t>Created a </a:t>
            </a:r>
            <a:r>
              <a:rPr lang="en-US" altLang="en-US" sz="1900"/>
              <a:t>Centralized workspace for FHIR Healthcare Analytics</a:t>
            </a:r>
            <a:r>
              <a:rPr lang="en-IN" altLang="en-US" sz="1900"/>
              <a:t> :</a:t>
            </a:r>
            <a:endParaRPr lang="en-US" altLang="en-US" sz="1900"/>
          </a:p>
          <a:p>
            <a:pPr>
              <a:buFont typeface="Arial" panose="020B0604020202020204" pitchFamily="34" charset="0"/>
              <a:buChar char="•"/>
            </a:pPr>
            <a:endParaRPr lang="en-US" altLang="en-US" sz="19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900" b="1"/>
              <a:t>Separate folders for:</a:t>
            </a:r>
            <a:endParaRPr lang="en-US" altLang="en-US" sz="1900" b="1"/>
          </a:p>
          <a:p>
            <a:pPr marL="0" indent="0">
              <a:buFont typeface="Wingdings" panose="05000000000000000000" charset="0"/>
              <a:buNone/>
            </a:pPr>
            <a:endParaRPr lang="en-US" altLang="en-US" sz="1900"/>
          </a:p>
          <a:p>
            <a:pPr>
              <a:buFont typeface="Wingdings" panose="05000000000000000000" charset="0"/>
              <a:buChar char="Ø"/>
            </a:pPr>
            <a:r>
              <a:rPr lang="en-US" altLang="en-US" sz="1900"/>
              <a:t>Ingestion</a:t>
            </a:r>
            <a:endParaRPr lang="en-US" altLang="en-US" sz="1900"/>
          </a:p>
          <a:p>
            <a:pPr marL="0" indent="0">
              <a:buFont typeface="Wingdings" panose="05000000000000000000" charset="0"/>
              <a:buNone/>
            </a:pPr>
            <a:endParaRPr lang="en-US" altLang="en-US" sz="1900"/>
          </a:p>
          <a:p>
            <a:pPr>
              <a:buFont typeface="Wingdings" panose="05000000000000000000" charset="0"/>
              <a:buChar char="Ø"/>
            </a:pPr>
            <a:r>
              <a:rPr lang="en-US" altLang="en-US" sz="1900"/>
              <a:t>Transformation</a:t>
            </a:r>
            <a:endParaRPr lang="en-US" altLang="en-US" sz="1900"/>
          </a:p>
          <a:p>
            <a:pPr>
              <a:buFont typeface="Wingdings" panose="05000000000000000000" charset="0"/>
              <a:buChar char="Ø"/>
            </a:pPr>
            <a:endParaRPr lang="en-US" altLang="en-US" sz="1900"/>
          </a:p>
          <a:p>
            <a:pPr>
              <a:buFont typeface="Wingdings" panose="05000000000000000000" charset="0"/>
              <a:buChar char="Ø"/>
            </a:pPr>
            <a:r>
              <a:rPr lang="en-US" altLang="en-US" sz="1900"/>
              <a:t>Analytics</a:t>
            </a:r>
            <a:endParaRPr lang="en-US" altLang="en-US" sz="1900"/>
          </a:p>
          <a:p>
            <a:pPr>
              <a:buFont typeface="Wingdings" panose="05000000000000000000" charset="0"/>
              <a:buChar char="Ø"/>
            </a:pPr>
            <a:endParaRPr lang="en-US" altLang="en-US" sz="1900"/>
          </a:p>
          <a:p>
            <a:pPr>
              <a:buFont typeface="Wingdings" panose="05000000000000000000" charset="0"/>
              <a:buChar char="Ø"/>
            </a:pPr>
            <a:r>
              <a:rPr lang="en-US" altLang="en-US" sz="1900"/>
              <a:t>Dashboards</a:t>
            </a:r>
            <a:endParaRPr lang="en-US" altLang="en-US" sz="1900"/>
          </a:p>
          <a:p>
            <a:pPr marL="0" indent="0">
              <a:buFont typeface="Wingdings" panose="05000000000000000000" charset="0"/>
              <a:buNone/>
            </a:pPr>
            <a:endParaRPr lang="en-US" altLang="en-US" sz="19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900" b="1"/>
              <a:t>Modular and team-aligned structure</a:t>
            </a:r>
            <a:endParaRPr lang="en-US" altLang="en-US" sz="19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Picture 17" descr="Screenshot (15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Bronze Layer – Raw FHIR Data Ingestion</a:t>
            </a:r>
            <a:endParaRPr lang="en-US" altLang="en-US" b="1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Ingested raw FHIR JSON Bundles into Databricks</a:t>
            </a: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Stored data in Delta Lake Bronze tables</a:t>
            </a: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Preserved original structure and schema</a:t>
            </a: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Ensured immutable, auditable raw data</a:t>
            </a:r>
            <a:endParaRPr lang="en-US" altLang="en-US" sz="1600"/>
          </a:p>
          <a:p>
            <a:pPr marL="0" indent="0">
              <a:buFont typeface="Wingdings" panose="05000000000000000000" charset="0"/>
              <a:buNone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Raw FHIR JSON files stored in Databricks Volume</a:t>
            </a: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One JSON file = one patient bundle</a:t>
            </a: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endParaRPr lang="en-US" altLang="en-US" sz="1600"/>
          </a:p>
          <a:p>
            <a:pPr>
              <a:buFont typeface="Wingdings" panose="05000000000000000000" charset="0"/>
              <a:buChar char="v"/>
            </a:pPr>
            <a:r>
              <a:rPr lang="en-US" altLang="en-US" sz="1600"/>
              <a:t>Supports large-scale healthcare ingestion</a:t>
            </a:r>
            <a:endParaRPr lang="en-US" alt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5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/>
              <a:t>Unity Catalog / Catalog Structure</a:t>
            </a:r>
            <a:endParaRPr lang="en-U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 altLang="en-US"/>
              <a:t>Catalog-based separation for</a:t>
            </a:r>
            <a:r>
              <a:rPr lang="en-IN" altLang="en-US"/>
              <a:t> </a:t>
            </a:r>
            <a:r>
              <a:rPr lang="en-US" altLang="en-US"/>
              <a:t>:</a:t>
            </a:r>
            <a:endParaRPr lang="en-US" altLang="en-US"/>
          </a:p>
          <a:p>
            <a:pPr marL="0" indent="0">
              <a:buNone/>
            </a:pPr>
            <a:endParaRPr lang="en-US" altLang="en-US"/>
          </a:p>
          <a:p>
            <a:pPr>
              <a:buFont typeface="Wingdings" panose="05000000000000000000" charset="0"/>
              <a:buChar char="ü"/>
            </a:pPr>
            <a:r>
              <a:rPr lang="en-US" altLang="en-US" sz="2000"/>
              <a:t>Bronze</a:t>
            </a:r>
            <a:endParaRPr lang="en-US" altLang="en-US" sz="2000"/>
          </a:p>
          <a:p>
            <a:pPr>
              <a:buFont typeface="Wingdings" panose="05000000000000000000" charset="0"/>
              <a:buChar char="ü"/>
            </a:pPr>
            <a:endParaRPr lang="en-US" altLang="en-US" sz="2000"/>
          </a:p>
          <a:p>
            <a:pPr>
              <a:buFont typeface="Wingdings" panose="05000000000000000000" charset="0"/>
              <a:buChar char="ü"/>
            </a:pPr>
            <a:r>
              <a:rPr lang="en-US" altLang="en-US" sz="2000"/>
              <a:t>Silver</a:t>
            </a:r>
            <a:endParaRPr lang="en-US" altLang="en-US" sz="2000"/>
          </a:p>
          <a:p>
            <a:pPr>
              <a:buFont typeface="Wingdings" panose="05000000000000000000" charset="0"/>
              <a:buChar char="ü"/>
            </a:pPr>
            <a:endParaRPr lang="en-US" altLang="en-US" sz="2000"/>
          </a:p>
          <a:p>
            <a:pPr>
              <a:buFont typeface="Wingdings" panose="05000000000000000000" charset="0"/>
              <a:buChar char="ü"/>
            </a:pPr>
            <a:r>
              <a:rPr lang="en-US" altLang="en-US" sz="2000"/>
              <a:t>Gold</a:t>
            </a:r>
            <a:endParaRPr lang="en-US" altLang="en-US" sz="2000"/>
          </a:p>
          <a:p>
            <a:pPr marL="0" indent="457200">
              <a:buNone/>
            </a:pPr>
            <a:endParaRPr lang="en-US" altLang="en-US"/>
          </a:p>
          <a:p>
            <a:r>
              <a:rPr lang="en-US" altLang="en-US"/>
              <a:t>Clear ownership and schema-level organization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Governance-ready structure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(15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3446</Words>
  <Application>WPS Presentation</Application>
  <PresentationFormat>Widescreen</PresentationFormat>
  <Paragraphs>201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Arial</vt:lpstr>
      <vt:lpstr>SimSun</vt:lpstr>
      <vt:lpstr>Wingdings</vt:lpstr>
      <vt:lpstr>Times New Roman</vt:lpstr>
      <vt:lpstr>Segoe Print</vt:lpstr>
      <vt:lpstr>Calibri</vt:lpstr>
      <vt:lpstr>Wingdings</vt:lpstr>
      <vt:lpstr>Microsoft YaHei</vt:lpstr>
      <vt:lpstr>Arial Unicode MS</vt:lpstr>
      <vt:lpstr>Default Design</vt:lpstr>
      <vt:lpstr>PowerPoint 演示文稿</vt:lpstr>
      <vt:lpstr>Project Overview</vt:lpstr>
      <vt:lpstr>PowerPoint 演示文稿</vt:lpstr>
      <vt:lpstr>Databricks Workspace–Project Structure</vt:lpstr>
      <vt:lpstr>PowerPoint 演示文稿</vt:lpstr>
      <vt:lpstr>Bronze Layer – Raw FHIR Data Ingestion</vt:lpstr>
      <vt:lpstr>PowerPoint 演示文稿</vt:lpstr>
      <vt:lpstr>Unity Catalog / Catalog Structure</vt:lpstr>
      <vt:lpstr>PowerPoint 演示文稿</vt:lpstr>
      <vt:lpstr>Sanity Check (Raw Files)</vt:lpstr>
      <vt:lpstr>PowerPoint 演示文稿</vt:lpstr>
      <vt:lpstr>Verify files inside the Volume</vt:lpstr>
      <vt:lpstr>PowerPoint 演示文稿</vt:lpstr>
      <vt:lpstr>Bronze View Loading</vt:lpstr>
      <vt:lpstr>PowerPoint 演示文稿</vt:lpstr>
      <vt:lpstr>Working With Silver Tables - Patient Table</vt:lpstr>
      <vt:lpstr>PowerPoint 演示文稿</vt:lpstr>
      <vt:lpstr>Silver Table -  Immunization / Treatment Table</vt:lpstr>
      <vt:lpstr>PowerPoint 演示文稿</vt:lpstr>
      <vt:lpstr>Gold Layer Workings – Diagnosis Breakdown</vt:lpstr>
      <vt:lpstr>PowerPoint 演示文稿</vt:lpstr>
      <vt:lpstr>PowerPoint 演示文稿</vt:lpstr>
      <vt:lpstr>Gold Layer – Patient Admissions Fact</vt:lpstr>
      <vt:lpstr>PowerPoint 演示文稿</vt:lpstr>
      <vt:lpstr>Creating Dashboard - Patient Admissions </vt:lpstr>
      <vt:lpstr>PowerPoint 演示文稿</vt:lpstr>
      <vt:lpstr>Building Dashboard for Delivarables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kumar</dc:creator>
  <cp:lastModifiedBy>Angad Kumar</cp:lastModifiedBy>
  <cp:revision>16</cp:revision>
  <dcterms:created xsi:type="dcterms:W3CDTF">2025-07-23T00:59:00Z</dcterms:created>
  <dcterms:modified xsi:type="dcterms:W3CDTF">2026-01-02T06:10:05Z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54A0A8FCEF624C60B6B9935F1C85F4E1_13</vt:lpwstr>
  </property>
  <property fmtid="{D5CDD505-2E9C-101B-9397-08002B2CF9AE}" pid="3" name="KSOProductBuildVer">
    <vt:lpwstr>1033-12.2.0.23196</vt:lpwstr>
  </property>
</Properties>
</file>